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77" r:id="rId2"/>
    <p:sldId id="329" r:id="rId3"/>
    <p:sldId id="361" r:id="rId4"/>
    <p:sldId id="396" r:id="rId5"/>
    <p:sldId id="395" r:id="rId6"/>
    <p:sldId id="390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378" r:id="rId1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29"/>
            <p14:sldId id="361"/>
            <p14:sldId id="396"/>
            <p14:sldId id="395"/>
            <p14:sldId id="390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3891" autoAdjust="0"/>
  </p:normalViewPr>
  <p:slideViewPr>
    <p:cSldViewPr snapToGrid="0">
      <p:cViewPr>
        <p:scale>
          <a:sx n="81" d="100"/>
          <a:sy n="81" d="100"/>
        </p:scale>
        <p:origin x="523" y="53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15/12/2017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30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0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62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4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2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9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15/12/2017 11:01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36293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3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6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90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Personal Touch!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/>
              <a:t>CARE 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730500" y="3527573"/>
            <a:ext cx="9461500" cy="757130"/>
          </a:xfrm>
        </p:spPr>
        <p:txBody>
          <a:bodyPr/>
          <a:lstStyle/>
          <a:p>
            <a:r>
              <a:rPr lang="en-US" dirty="0"/>
              <a:t>Premium Care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40950C7D-4665-4FAB-9745-F678A6C3397C}"/>
              </a:ext>
            </a:extLst>
          </p:cNvPr>
          <p:cNvSpPr txBox="1">
            <a:spLocks/>
          </p:cNvSpPr>
          <p:nvPr/>
        </p:nvSpPr>
        <p:spPr>
          <a:xfrm>
            <a:off x="6824427" y="5930176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algn="r"/>
            <a:r>
              <a:rPr lang="en-US" sz="1600" dirty="0"/>
              <a:t>Nitin </a:t>
            </a:r>
            <a:r>
              <a:rPr lang="en-US" sz="1600" dirty="0" err="1"/>
              <a:t>Salvankar</a:t>
            </a:r>
            <a:endParaRPr lang="en-US" sz="1600" dirty="0"/>
          </a:p>
          <a:p>
            <a:pPr algn="r"/>
            <a:r>
              <a:rPr lang="en-US" sz="1600" dirty="0" err="1"/>
              <a:t>Sunand</a:t>
            </a:r>
            <a:r>
              <a:rPr lang="en-US" sz="1600" dirty="0"/>
              <a:t> Pujari</a:t>
            </a:r>
          </a:p>
          <a:p>
            <a:pPr algn="r"/>
            <a:r>
              <a:rPr lang="en-US" sz="1600" dirty="0" err="1"/>
              <a:t>Ushawini</a:t>
            </a:r>
            <a:r>
              <a:rPr lang="en-US" sz="1600" dirty="0"/>
              <a:t> </a:t>
            </a:r>
            <a:r>
              <a:rPr lang="en-US" sz="1600" dirty="0" err="1"/>
              <a:t>Vinnakota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27901" y="5079372"/>
            <a:ext cx="5269275" cy="1588127"/>
          </a:xfrm>
        </p:spPr>
        <p:txBody>
          <a:bodyPr/>
          <a:lstStyle/>
          <a:p>
            <a:pPr algn="l"/>
            <a:r>
              <a:rPr lang="en-US" dirty="0"/>
              <a:t>Coordinator clicking on a particular group gives list of users in that group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370011" y="126409"/>
            <a:ext cx="2377440" cy="840230"/>
          </a:xfrm>
        </p:spPr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193410" y="756252"/>
            <a:ext cx="5883589" cy="15881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Coordinators’ Dashboard where he can see list of study groups under him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4B3AFB5F-B3D4-4393-8BFD-2CF9E1D67E82}"/>
              </a:ext>
            </a:extLst>
          </p:cNvPr>
          <p:cNvSpPr txBox="1">
            <a:spLocks/>
          </p:cNvSpPr>
          <p:nvPr/>
        </p:nvSpPr>
        <p:spPr>
          <a:xfrm>
            <a:off x="1056383" y="395369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B9D05-D5F5-4023-9BB8-995D81AD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75"/>
            <a:ext cx="6096000" cy="3264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632D2-DD2B-4EB1-8C0E-9D07CB29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458" y="3516198"/>
            <a:ext cx="5933541" cy="31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44170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370011" y="126409"/>
            <a:ext cx="2377440" cy="840230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193410" y="756252"/>
            <a:ext cx="5883589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Coordinator for creating resources like Questions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9D5A65C-577A-4627-BBE1-60767F93BF9B}"/>
              </a:ext>
            </a:extLst>
          </p:cNvPr>
          <p:cNvSpPr txBox="1">
            <a:spLocks/>
          </p:cNvSpPr>
          <p:nvPr/>
        </p:nvSpPr>
        <p:spPr>
          <a:xfrm>
            <a:off x="915971" y="5155459"/>
            <a:ext cx="5883589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Preparing questions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B3E9A9B-DEB1-4452-98B6-FDCD30201A64}"/>
              </a:ext>
            </a:extLst>
          </p:cNvPr>
          <p:cNvSpPr txBox="1">
            <a:spLocks/>
          </p:cNvSpPr>
          <p:nvPr/>
        </p:nvSpPr>
        <p:spPr>
          <a:xfrm>
            <a:off x="1480325" y="392541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11740-46D1-4E80-8579-9CFF2D41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55"/>
            <a:ext cx="6096000" cy="3280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45AD2-CFA0-4FFB-81F0-AE3706385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6096000" cy="32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7466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370011" y="126409"/>
            <a:ext cx="2377440" cy="840230"/>
          </a:xfrm>
        </p:spPr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193410" y="756252"/>
            <a:ext cx="5883589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Coordinator for creating resources like Surveys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9D5A65C-577A-4627-BBE1-60767F93BF9B}"/>
              </a:ext>
            </a:extLst>
          </p:cNvPr>
          <p:cNvSpPr txBox="1">
            <a:spLocks/>
          </p:cNvSpPr>
          <p:nvPr/>
        </p:nvSpPr>
        <p:spPr>
          <a:xfrm>
            <a:off x="915971" y="5155459"/>
            <a:ext cx="5883589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Preparing surveys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B3E9A9B-DEB1-4452-98B6-FDCD30201A64}"/>
              </a:ext>
            </a:extLst>
          </p:cNvPr>
          <p:cNvSpPr txBox="1">
            <a:spLocks/>
          </p:cNvSpPr>
          <p:nvPr/>
        </p:nvSpPr>
        <p:spPr>
          <a:xfrm>
            <a:off x="1480325" y="392541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11740-46D1-4E80-8579-9CFF2D41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55"/>
            <a:ext cx="6096000" cy="3280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A2F37-4729-4CA6-B648-294976D70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046"/>
            <a:ext cx="6096000" cy="3271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8D560-ADAF-4989-9587-04411A935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6095999" cy="33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6887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370011" y="126409"/>
            <a:ext cx="2377440" cy="840230"/>
          </a:xfrm>
        </p:spPr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193410" y="756252"/>
            <a:ext cx="5883589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Coordinator for analyzing the responses received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9D5A65C-577A-4627-BBE1-60767F93BF9B}"/>
              </a:ext>
            </a:extLst>
          </p:cNvPr>
          <p:cNvSpPr txBox="1">
            <a:spLocks/>
          </p:cNvSpPr>
          <p:nvPr/>
        </p:nvSpPr>
        <p:spPr>
          <a:xfrm>
            <a:off x="106205" y="4976350"/>
            <a:ext cx="5883589" cy="15881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Print option for any list that allows User or Coordinator to print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B3E9A9B-DEB1-4452-98B6-FDCD30201A64}"/>
              </a:ext>
            </a:extLst>
          </p:cNvPr>
          <p:cNvSpPr txBox="1">
            <a:spLocks/>
          </p:cNvSpPr>
          <p:nvPr/>
        </p:nvSpPr>
        <p:spPr>
          <a:xfrm>
            <a:off x="1480325" y="392541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11740-46D1-4E80-8579-9CFF2D41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55"/>
            <a:ext cx="6096000" cy="3280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A2F37-4729-4CA6-B648-294976D70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046"/>
            <a:ext cx="6096000" cy="3271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8D560-ADAF-4989-9587-04411A935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6095999" cy="3318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17CF4-38DF-49D4-886F-BFA50ADDD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1925"/>
            <a:ext cx="6096000" cy="3267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89F99-658F-47DB-9869-225A9B05B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429000"/>
            <a:ext cx="6096000" cy="3272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585C5-1D53-493B-A7CF-C04FF2EAC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8" y="3428999"/>
            <a:ext cx="6096001" cy="32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6769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9D5A65C-577A-4627-BBE1-60767F93BF9B}"/>
              </a:ext>
            </a:extLst>
          </p:cNvPr>
          <p:cNvSpPr txBox="1">
            <a:spLocks/>
          </p:cNvSpPr>
          <p:nvPr/>
        </p:nvSpPr>
        <p:spPr>
          <a:xfrm>
            <a:off x="188536" y="1461535"/>
            <a:ext cx="11590521" cy="46084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Used ASP.NET Web API to design Application Programming Interface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Used Identity framework for roles based authorization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Used Entity framework as an ORM tool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Used ASP.NET MVC along with Knockout.js to develop web application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Used Bootstrap, </a:t>
            </a:r>
            <a:r>
              <a:rPr lang="en-US" sz="2800" dirty="0" err="1"/>
              <a:t>Jquery</a:t>
            </a:r>
            <a:r>
              <a:rPr lang="en-US" sz="2800" dirty="0"/>
              <a:t>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Used </a:t>
            </a:r>
            <a:r>
              <a:rPr lang="en-US" sz="2800" dirty="0" err="1"/>
              <a:t>DataTables</a:t>
            </a:r>
            <a:r>
              <a:rPr lang="en-US" sz="2800" dirty="0"/>
              <a:t> to maintain all tables across web app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Used </a:t>
            </a:r>
            <a:r>
              <a:rPr lang="en-US" sz="2800" dirty="0" err="1"/>
              <a:t>Researchstack</a:t>
            </a:r>
            <a:r>
              <a:rPr lang="en-US" sz="2800" dirty="0"/>
              <a:t> on Android to develop mobile app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Used Google Cloud Messaging to implement push notifications</a:t>
            </a:r>
          </a:p>
          <a:p>
            <a:pPr algn="l"/>
            <a:endParaRPr lang="en-US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EDB704-32D7-4DB2-99E0-DAB5F326AAE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084082" y="372006"/>
            <a:ext cx="9407951" cy="1089529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15294152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9D5A65C-577A-4627-BBE1-60767F93BF9B}"/>
              </a:ext>
            </a:extLst>
          </p:cNvPr>
          <p:cNvSpPr txBox="1">
            <a:spLocks/>
          </p:cNvSpPr>
          <p:nvPr/>
        </p:nvSpPr>
        <p:spPr>
          <a:xfrm>
            <a:off x="188536" y="1461535"/>
            <a:ext cx="11590521" cy="15122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Web app – Sunand, Usha </a:t>
            </a:r>
          </a:p>
          <a:p>
            <a:pPr algn="l"/>
            <a:r>
              <a:rPr lang="en-US" sz="2800" dirty="0"/>
              <a:t>Mobile app – Nitin, Usha</a:t>
            </a:r>
            <a:r>
              <a:rPr lang="en-US" sz="2800"/>
              <a:t>, Sunand</a:t>
            </a:r>
            <a:endParaRPr lang="en-US" sz="2800" dirty="0"/>
          </a:p>
          <a:p>
            <a:pPr algn="l"/>
            <a:r>
              <a:rPr lang="en-US" sz="2800" dirty="0"/>
              <a:t>Web API – </a:t>
            </a:r>
            <a:r>
              <a:rPr lang="en-US" sz="2800" dirty="0" err="1"/>
              <a:t>Ushaswini,Sunand</a:t>
            </a:r>
            <a:endParaRPr lang="en-US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EDB704-32D7-4DB2-99E0-DAB5F326AAE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084082" y="372006"/>
            <a:ext cx="9407951" cy="840230"/>
          </a:xfrm>
        </p:spPr>
        <p:txBody>
          <a:bodyPr/>
          <a:lstStyle/>
          <a:p>
            <a:r>
              <a:rPr lang="en-US" dirty="0"/>
              <a:t>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1561063314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9D5A65C-577A-4627-BBE1-60767F93BF9B}"/>
              </a:ext>
            </a:extLst>
          </p:cNvPr>
          <p:cNvSpPr txBox="1">
            <a:spLocks/>
          </p:cNvSpPr>
          <p:nvPr/>
        </p:nvSpPr>
        <p:spPr>
          <a:xfrm>
            <a:off x="188536" y="1461535"/>
            <a:ext cx="11590521" cy="15122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More intense lists allowing user to navigate between them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Customize user interface of Mobile app </a:t>
            </a:r>
          </a:p>
          <a:p>
            <a:pPr algn="l"/>
            <a:endParaRPr lang="en-US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EDB704-32D7-4DB2-99E0-DAB5F326AAE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084082" y="372006"/>
            <a:ext cx="9407951" cy="840230"/>
          </a:xfrm>
        </p:spPr>
        <p:txBody>
          <a:bodyPr/>
          <a:lstStyle/>
          <a:p>
            <a:r>
              <a:rPr lang="en-US" dirty="0"/>
              <a:t>Tasks Not completed</a:t>
            </a:r>
          </a:p>
        </p:txBody>
      </p:sp>
    </p:spTree>
    <p:extLst>
      <p:ext uri="{BB962C8B-B14F-4D97-AF65-F5344CB8AC3E}">
        <p14:creationId xmlns:p14="http://schemas.microsoft.com/office/powerpoint/2010/main" val="394180876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576559"/>
            <a:ext cx="5078232" cy="2031325"/>
          </a:xfrm>
        </p:spPr>
        <p:txBody>
          <a:bodyPr/>
          <a:lstStyle/>
          <a:p>
            <a:r>
              <a:rPr lang="en-US" dirty="0"/>
              <a:t>ADVANCED MOBILE APPLICATION  DEVELOPMENT: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Semester Project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1919911"/>
            <a:ext cx="5671764" cy="1356269"/>
          </a:xfrm>
        </p:spPr>
        <p:txBody>
          <a:bodyPr/>
          <a:lstStyle/>
          <a:p>
            <a:r>
              <a:rPr lang="en-US" dirty="0"/>
              <a:t>Goal: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Help study coordinators to conduct studies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Help users take care of their health in a personalized way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4100309"/>
            <a:ext cx="5671764" cy="2379626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Build a system which would have a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i="1" dirty="0"/>
              <a:t>Web app </a:t>
            </a:r>
            <a:r>
              <a:rPr lang="en-US" dirty="0"/>
              <a:t>for Admin and Study Coordinators to design studies and publish them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i="1" dirty="0"/>
              <a:t>Mobile app </a:t>
            </a:r>
            <a:r>
              <a:rPr lang="en-US" dirty="0"/>
              <a:t>for user to participate in studies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Mobile app is built in android using </a:t>
            </a:r>
            <a:r>
              <a:rPr lang="en-US" i="1" dirty="0" err="1"/>
              <a:t>ResearchStack</a:t>
            </a:r>
            <a:r>
              <a:rPr lang="en-US" dirty="0"/>
              <a:t> framework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3.95833E-6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1723488"/>
            <a:ext cx="3714704" cy="2029273"/>
          </a:xfrm>
        </p:spPr>
        <p:txBody>
          <a:bodyPr/>
          <a:lstStyle/>
          <a:p>
            <a:pPr>
              <a:spcAft>
                <a:spcPts val="2400"/>
              </a:spcAft>
            </a:pPr>
            <a:br>
              <a:rPr lang="en-US" dirty="0"/>
            </a:br>
            <a:r>
              <a:rPr lang="en-US" dirty="0"/>
              <a:t>Utility</a:t>
            </a:r>
          </a:p>
          <a:p>
            <a:pPr lvl="1"/>
            <a:r>
              <a:rPr lang="en-US" dirty="0"/>
              <a:t>Easy to use.</a:t>
            </a:r>
          </a:p>
          <a:p>
            <a:pPr lvl="1"/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1723488"/>
            <a:ext cx="3840480" cy="2029273"/>
          </a:xfrm>
        </p:spPr>
        <p:txBody>
          <a:bodyPr/>
          <a:lstStyle/>
          <a:p>
            <a:pPr>
              <a:spcAft>
                <a:spcPts val="2400"/>
              </a:spcAft>
            </a:pPr>
            <a:br>
              <a:rPr lang="en-US" dirty="0"/>
            </a:br>
            <a:r>
              <a:rPr lang="en-US" dirty="0"/>
              <a:t>Memorability</a:t>
            </a:r>
          </a:p>
          <a:p>
            <a:pPr lvl="1"/>
            <a:r>
              <a:rPr lang="en-US" dirty="0"/>
              <a:t>Intuitive Design.</a:t>
            </a:r>
          </a:p>
          <a:p>
            <a:pPr lvl="1"/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1723488"/>
            <a:ext cx="3773077" cy="3137269"/>
          </a:xfrm>
        </p:spPr>
        <p:txBody>
          <a:bodyPr/>
          <a:lstStyle/>
          <a:p>
            <a:pPr>
              <a:spcAft>
                <a:spcPts val="2400"/>
              </a:spcAft>
            </a:pPr>
            <a:br>
              <a:rPr lang="en-US" dirty="0"/>
            </a:br>
            <a:r>
              <a:rPr lang="en-US" dirty="0"/>
              <a:t>Learnability</a:t>
            </a:r>
          </a:p>
          <a:p>
            <a:pPr lvl="1"/>
            <a:r>
              <a:rPr lang="en-US" dirty="0"/>
              <a:t>Minimizing the number of steps within the model by giving the user access to the most pertinent parameters of the interface.</a:t>
            </a:r>
          </a:p>
          <a:p>
            <a:pPr lvl="1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978729"/>
          </a:xfrm>
        </p:spPr>
        <p:txBody>
          <a:bodyPr/>
          <a:lstStyle/>
          <a:p>
            <a:r>
              <a:rPr lang="en-US" dirty="0"/>
              <a:t>DESIGN GOALS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Design Goals and Design Justification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2527303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2527303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2527303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3</a:t>
            </a:fld>
            <a:endParaRPr lang="en-US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197A0061-F749-4507-8447-0D6439EE118F}"/>
              </a:ext>
            </a:extLst>
          </p:cNvPr>
          <p:cNvSpPr txBox="1">
            <a:spLocks/>
          </p:cNvSpPr>
          <p:nvPr/>
        </p:nvSpPr>
        <p:spPr>
          <a:xfrm>
            <a:off x="5347249" y="3932272"/>
            <a:ext cx="3714704" cy="202414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br>
              <a:rPr lang="en-US" dirty="0"/>
            </a:br>
            <a:r>
              <a:rPr lang="en-US" dirty="0"/>
              <a:t>Effectiveness</a:t>
            </a:r>
          </a:p>
          <a:p>
            <a:pPr lvl="1"/>
            <a:r>
              <a:rPr lang="en-US" dirty="0"/>
              <a:t>Clarity about the process.(The user should agree to share information.)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6784C8D8-D89F-434C-9AD3-FF4ECE372802}"/>
              </a:ext>
            </a:extLst>
          </p:cNvPr>
          <p:cNvSpPr txBox="1">
            <a:spLocks/>
          </p:cNvSpPr>
          <p:nvPr/>
        </p:nvSpPr>
        <p:spPr>
          <a:xfrm>
            <a:off x="1742397" y="3919136"/>
            <a:ext cx="3714704" cy="17471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br>
              <a:rPr lang="en-US" dirty="0"/>
            </a:br>
            <a:r>
              <a:rPr lang="en-US" dirty="0"/>
              <a:t>Safety</a:t>
            </a:r>
          </a:p>
          <a:p>
            <a:pPr lvl="1"/>
            <a:r>
              <a:rPr lang="en-US" dirty="0"/>
              <a:t>Integrity of Information as it consists of sensitive data.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FBD330-E8EA-44A6-A8A3-832438996C24}"/>
              </a:ext>
            </a:extLst>
          </p:cNvPr>
          <p:cNvSpPr/>
          <p:nvPr/>
        </p:nvSpPr>
        <p:spPr>
          <a:xfrm>
            <a:off x="1788841" y="4716213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E8C301-9AE5-4089-89F1-F6817E1F45F1}"/>
              </a:ext>
            </a:extLst>
          </p:cNvPr>
          <p:cNvSpPr/>
          <p:nvPr/>
        </p:nvSpPr>
        <p:spPr>
          <a:xfrm>
            <a:off x="5615265" y="4707069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8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8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8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  <p:bldP spid="19" grpId="0" uiExpand="1" build="p"/>
      <p:bldP spid="20" grpId="0" uiExpand="1" build="p"/>
      <p:bldP spid="21" grpId="0" animBg="1"/>
      <p:bldP spid="21" grpId="1" animBg="1"/>
      <p:bldP spid="23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4582AE-E918-4378-B3A2-0359ECC8F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1AE73-7D98-4A5A-A109-E57A6E94A6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04650" y="6484938"/>
            <a:ext cx="38735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0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1089529"/>
          </a:xfrm>
        </p:spPr>
        <p:txBody>
          <a:bodyPr/>
          <a:lstStyle/>
          <a:p>
            <a:pPr algn="l"/>
            <a:r>
              <a:rPr lang="en-US" dirty="0"/>
              <a:t>A Dashboard for the survey questions.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03E4B-D2A1-4E66-B40F-19AC0CB419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60" y="-75415"/>
            <a:ext cx="3334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4765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357789" y="1534285"/>
            <a:ext cx="5791200" cy="161428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6"/>
                </a:solidFill>
              </a:rPr>
              <a:t>3 Message types:</a:t>
            </a:r>
          </a:p>
          <a:p>
            <a:pPr marL="342900" lvl="1" indent="-342900" algn="l">
              <a:buFont typeface="Wingdings" panose="05000000000000000000" pitchFamily="2" charset="2"/>
              <a:buChar char="ü"/>
            </a:pPr>
            <a:r>
              <a:rPr lang="en-US" sz="2000" dirty="0"/>
              <a:t>A general message about health.</a:t>
            </a:r>
          </a:p>
          <a:p>
            <a:pPr marL="342900" lvl="1" indent="-342900" algn="l">
              <a:buFont typeface="Wingdings" panose="05000000000000000000" pitchFamily="2" charset="2"/>
              <a:buChar char="ü"/>
            </a:pPr>
            <a:r>
              <a:rPr lang="en-US" sz="2000" dirty="0"/>
              <a:t>A Yes/No response question.</a:t>
            </a:r>
          </a:p>
          <a:p>
            <a:pPr marL="342900" lvl="1" indent="-342900" algn="l">
              <a:buFont typeface="Wingdings" panose="05000000000000000000" pitchFamily="2" charset="2"/>
              <a:buChar char="ü"/>
            </a:pPr>
            <a:r>
              <a:rPr lang="en-US" sz="2000" dirty="0"/>
              <a:t>A message with response in range.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DF184-8398-408C-A387-8C2D6EBC21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223" y="0"/>
            <a:ext cx="3334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1671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743348" y="1554163"/>
            <a:ext cx="4228385" cy="2086725"/>
          </a:xfrm>
        </p:spPr>
        <p:txBody>
          <a:bodyPr/>
          <a:lstStyle/>
          <a:p>
            <a:pPr algn="l"/>
            <a:r>
              <a:rPr lang="en-US" dirty="0"/>
              <a:t>Web App Login Screen for both Admin and Study Coordinator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426572" y="438979"/>
            <a:ext cx="2377440" cy="1716367"/>
          </a:xfrm>
        </p:spPr>
        <p:txBody>
          <a:bodyPr/>
          <a:lstStyle/>
          <a:p>
            <a:r>
              <a:rPr lang="en-US" dirty="0"/>
              <a:t>7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B0859-5822-4FA8-864F-D0E9AD4AC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7" y="438979"/>
            <a:ext cx="7157293" cy="57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248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27901" y="5079372"/>
            <a:ext cx="5269275" cy="1089529"/>
          </a:xfrm>
        </p:spPr>
        <p:txBody>
          <a:bodyPr/>
          <a:lstStyle/>
          <a:p>
            <a:pPr algn="l"/>
            <a:r>
              <a:rPr lang="en-US" dirty="0"/>
              <a:t>Initial Screen of Admin where he can add Users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426572" y="438979"/>
            <a:ext cx="2377440" cy="840230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854858" y="1706563"/>
            <a:ext cx="5269275" cy="15881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Initial Screen of Admin where he can add Study coordinator</a:t>
            </a:r>
            <a:endParaRPr lang="en-US" dirty="0"/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4B3AFB5F-B3D4-4393-8BFD-2CF9E1D67E82}"/>
              </a:ext>
            </a:extLst>
          </p:cNvPr>
          <p:cNvSpPr txBox="1">
            <a:spLocks/>
          </p:cNvSpPr>
          <p:nvPr/>
        </p:nvSpPr>
        <p:spPr>
          <a:xfrm>
            <a:off x="1056383" y="395369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AEFEF-C74D-4208-9845-36296F38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08" y="3563311"/>
            <a:ext cx="5845391" cy="3132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222ACB-7919-4586-B31A-D1D4A57E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"/>
            <a:ext cx="6346853" cy="33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4806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95274" y="4714247"/>
            <a:ext cx="5269275" cy="1716367"/>
          </a:xfrm>
        </p:spPr>
        <p:txBody>
          <a:bodyPr/>
          <a:lstStyle/>
          <a:p>
            <a:pPr algn="l"/>
            <a:r>
              <a:rPr lang="en-US" dirty="0"/>
              <a:t>Coordinator to add user to study</a:t>
            </a:r>
          </a:p>
          <a:p>
            <a:pPr algn="l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426572" y="438979"/>
            <a:ext cx="2377440" cy="840230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817150" y="1342275"/>
            <a:ext cx="5269275" cy="20867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List of study groups and users under study coordinator for Admin view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4B3AFB5F-B3D4-4393-8BFD-2CF9E1D67E82}"/>
              </a:ext>
            </a:extLst>
          </p:cNvPr>
          <p:cNvSpPr txBox="1">
            <a:spLocks/>
          </p:cNvSpPr>
          <p:nvPr/>
        </p:nvSpPr>
        <p:spPr>
          <a:xfrm>
            <a:off x="1056383" y="395369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C203A-2E61-4A6D-9F35-15191CD1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225"/>
            <a:ext cx="6223029" cy="3348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25F8F-0AAF-4890-A9F5-C7C4AD77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658" y="3553806"/>
            <a:ext cx="5866342" cy="318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265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tf16401425</Template>
  <TotalTime>748</TotalTime>
  <Words>439</Words>
  <Application>Microsoft Office PowerPoint</Application>
  <PresentationFormat>Widescreen</PresentationFormat>
  <Paragraphs>113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CARE ME</vt:lpstr>
      <vt:lpstr>INTRODUCTION</vt:lpstr>
      <vt:lpstr>DESIGN GOALS</vt:lpstr>
      <vt:lpstr>DESIGN 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ME</dc:title>
  <dc:subject/>
  <dc:creator>Shweta Patil</dc:creator>
  <cp:keywords/>
  <dc:description/>
  <cp:lastModifiedBy>Usha Vinnakota</cp:lastModifiedBy>
  <cp:revision>63</cp:revision>
  <dcterms:created xsi:type="dcterms:W3CDTF">2017-11-05T07:51:42Z</dcterms:created>
  <dcterms:modified xsi:type="dcterms:W3CDTF">2017-12-15T16:05:33Z</dcterms:modified>
  <cp:category/>
</cp:coreProperties>
</file>